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erospace bold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Alfa Slab One" charset="1" panose="00000500000000000000"/>
      <p:regular r:id="rId26"/>
    </p:embeddedFont>
    <p:embeddedFont>
      <p:font typeface="Malik" charset="1" panose="00000500000000000000"/>
      <p:regular r:id="rId27"/>
    </p:embeddedFont>
    <p:embeddedFont>
      <p:font typeface="Canva Sans Bold" charset="1" panose="020B0803030501040103"/>
      <p:regular r:id="rId28"/>
    </p:embeddedFont>
    <p:embeddedFont>
      <p:font typeface="Canva Sans" charset="1" panose="020B0503030501040103"/>
      <p:regular r:id="rId29"/>
    </p:embeddedFont>
    <p:embeddedFont>
      <p:font typeface="Poppins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17" Target="../media/image41.png" Type="http://schemas.openxmlformats.org/officeDocument/2006/relationships/image"/><Relationship Id="rId18" Target="../media/image42.svg" Type="http://schemas.openxmlformats.org/officeDocument/2006/relationships/image"/><Relationship Id="rId19" Target="../media/image43.png" Type="http://schemas.openxmlformats.org/officeDocument/2006/relationships/image"/><Relationship Id="rId2" Target="../media/image1.png" Type="http://schemas.openxmlformats.org/officeDocument/2006/relationships/image"/><Relationship Id="rId20" Target="../media/image44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VAG3vWk7bkU.mp4" Type="http://schemas.openxmlformats.org/officeDocument/2006/relationships/video"/><Relationship Id="rId4" Target="../media/VAG3vWk7bkU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388" y="824833"/>
            <a:ext cx="17401224" cy="8637335"/>
          </a:xfrm>
          <a:custGeom>
            <a:avLst/>
            <a:gdLst/>
            <a:ahLst/>
            <a:cxnLst/>
            <a:rect r="r" b="b" t="t" l="l"/>
            <a:pathLst>
              <a:path h="8637335" w="17401224">
                <a:moveTo>
                  <a:pt x="0" y="0"/>
                </a:moveTo>
                <a:lnTo>
                  <a:pt x="17401224" y="0"/>
                </a:lnTo>
                <a:lnTo>
                  <a:pt x="17401224" y="8637334"/>
                </a:lnTo>
                <a:lnTo>
                  <a:pt x="0" y="86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4808" y="1397504"/>
            <a:ext cx="1574492" cy="1574492"/>
          </a:xfrm>
          <a:custGeom>
            <a:avLst/>
            <a:gdLst/>
            <a:ahLst/>
            <a:cxnLst/>
            <a:rect r="r" b="b" t="t" l="l"/>
            <a:pathLst>
              <a:path h="1574492" w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07179" y="4633258"/>
            <a:ext cx="1478794" cy="2107089"/>
          </a:xfrm>
          <a:custGeom>
            <a:avLst/>
            <a:gdLst/>
            <a:ahLst/>
            <a:cxnLst/>
            <a:rect r="r" b="b" t="t" l="l"/>
            <a:pathLst>
              <a:path h="2107089" w="1478794">
                <a:moveTo>
                  <a:pt x="0" y="0"/>
                </a:moveTo>
                <a:lnTo>
                  <a:pt x="1478793" y="0"/>
                </a:lnTo>
                <a:lnTo>
                  <a:pt x="1478793" y="2107090"/>
                </a:lnTo>
                <a:lnTo>
                  <a:pt x="0" y="210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61965" y="1674661"/>
            <a:ext cx="1031355" cy="1031355"/>
          </a:xfrm>
          <a:custGeom>
            <a:avLst/>
            <a:gdLst/>
            <a:ahLst/>
            <a:cxnLst/>
            <a:rect r="r" b="b" t="t" l="l"/>
            <a:pathLst>
              <a:path h="1031355" w="1031355">
                <a:moveTo>
                  <a:pt x="0" y="0"/>
                </a:moveTo>
                <a:lnTo>
                  <a:pt x="1031355" y="0"/>
                </a:lnTo>
                <a:lnTo>
                  <a:pt x="1031355" y="1031355"/>
                </a:lnTo>
                <a:lnTo>
                  <a:pt x="0" y="10313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854429"/>
            <a:ext cx="6765665" cy="90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5999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PRESENTED BY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3339" y="6886325"/>
            <a:ext cx="6797261" cy="55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9"/>
              </a:lnSpc>
              <a:spcBef>
                <a:spcPct val="0"/>
              </a:spcBef>
            </a:pPr>
            <a:r>
              <a:rPr lang="en-US" b="true" sz="3149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Santhosh Sharuk (962222201052)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3339" y="5014258"/>
            <a:ext cx="4884738" cy="55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Abinesh (962222201001)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3339" y="5949556"/>
            <a:ext cx="6245646" cy="55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9"/>
              </a:lnSpc>
              <a:spcBef>
                <a:spcPct val="0"/>
              </a:spcBef>
            </a:pPr>
            <a:r>
              <a:rPr lang="en-US" b="true" sz="3149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Fredrick Roger (962222201028)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3339" y="4077489"/>
            <a:ext cx="4502251" cy="55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9"/>
              </a:lnSpc>
              <a:spcBef>
                <a:spcPct val="0"/>
              </a:spcBef>
            </a:pPr>
            <a:r>
              <a:rPr lang="en-US" b="true" sz="3149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Rahul (962222201045)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99136" y="7101705"/>
            <a:ext cx="1894879" cy="68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4"/>
              </a:lnSpc>
              <a:spcBef>
                <a:spcPct val="0"/>
              </a:spcBef>
            </a:pPr>
            <a:r>
              <a:rPr lang="en-US" sz="4468" strike="noStrike" u="none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GUIDE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94541" y="8093803"/>
            <a:ext cx="7964759" cy="61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9"/>
              </a:lnSpc>
            </a:pPr>
            <a:r>
              <a:rPr lang="en-US" b="true" sz="34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Mrs.A.Jenisha, Assistant Professor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85053" y="1889993"/>
            <a:ext cx="2799755" cy="54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4"/>
              </a:lnSpc>
            </a:pPr>
            <a:r>
              <a:rPr lang="en-US" sz="3199" spc="51">
                <a:solidFill>
                  <a:srgbClr val="00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Open Source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8558" y="1453639"/>
            <a:ext cx="2417285" cy="36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&lt;/&gt;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388" y="824833"/>
            <a:ext cx="17401224" cy="8637335"/>
          </a:xfrm>
          <a:custGeom>
            <a:avLst/>
            <a:gdLst/>
            <a:ahLst/>
            <a:cxnLst/>
            <a:rect r="r" b="b" t="t" l="l"/>
            <a:pathLst>
              <a:path h="8637335" w="17401224">
                <a:moveTo>
                  <a:pt x="0" y="0"/>
                </a:moveTo>
                <a:lnTo>
                  <a:pt x="17401224" y="0"/>
                </a:lnTo>
                <a:lnTo>
                  <a:pt x="17401224" y="8637334"/>
                </a:lnTo>
                <a:lnTo>
                  <a:pt x="0" y="86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97206" y="8373502"/>
            <a:ext cx="2093635" cy="346401"/>
          </a:xfrm>
          <a:custGeom>
            <a:avLst/>
            <a:gdLst/>
            <a:ahLst/>
            <a:cxnLst/>
            <a:rect r="r" b="b" t="t" l="l"/>
            <a:pathLst>
              <a:path h="346401" w="2093635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34478" y="3326458"/>
            <a:ext cx="1462511" cy="1188291"/>
          </a:xfrm>
          <a:custGeom>
            <a:avLst/>
            <a:gdLst/>
            <a:ahLst/>
            <a:cxnLst/>
            <a:rect r="r" b="b" t="t" l="l"/>
            <a:pathLst>
              <a:path h="1188291" w="1462511">
                <a:moveTo>
                  <a:pt x="0" y="0"/>
                </a:moveTo>
                <a:lnTo>
                  <a:pt x="1462511" y="0"/>
                </a:lnTo>
                <a:lnTo>
                  <a:pt x="1462511" y="1188290"/>
                </a:lnTo>
                <a:lnTo>
                  <a:pt x="0" y="11882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6979" y="1943990"/>
            <a:ext cx="7956448" cy="90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PROPOSED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42837" y="1385748"/>
            <a:ext cx="4916463" cy="55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b="true" sz="31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(VOXCMD</a:t>
            </a:r>
            <a:r>
              <a:rPr lang="en-US" b="true" sz="31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Architecture)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09374" y="3504715"/>
            <a:ext cx="9349087" cy="71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Secure &amp; Multi-Agent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0147" y="5496879"/>
            <a:ext cx="3813683" cy="55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  <a:spcBef>
                <a:spcPct val="0"/>
              </a:spcBef>
            </a:pPr>
            <a:r>
              <a:rPr lang="en-US" b="true" sz="31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Agent</a:t>
            </a:r>
            <a:r>
              <a:rPr lang="en-US" b="true" sz="31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Categories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865733" y="6433378"/>
            <a:ext cx="2965910" cy="545488"/>
            <a:chOff x="0" y="0"/>
            <a:chExt cx="3954547" cy="7273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7317" cy="727317"/>
            </a:xfrm>
            <a:custGeom>
              <a:avLst/>
              <a:gdLst/>
              <a:ahLst/>
              <a:cxnLst/>
              <a:rect r="r" b="b" t="t" l="l"/>
              <a:pathLst>
                <a:path h="727317" w="727317">
                  <a:moveTo>
                    <a:pt x="0" y="0"/>
                  </a:moveTo>
                  <a:lnTo>
                    <a:pt x="727317" y="0"/>
                  </a:lnTo>
                  <a:lnTo>
                    <a:pt x="727317" y="727317"/>
                  </a:lnTo>
                  <a:lnTo>
                    <a:pt x="0" y="727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915276" y="37024"/>
              <a:ext cx="3039271" cy="586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Core AI Logic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075812" y="7193038"/>
            <a:ext cx="3440548" cy="389939"/>
            <a:chOff x="0" y="0"/>
            <a:chExt cx="4587397" cy="5199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8352" cy="468877"/>
            </a:xfrm>
            <a:custGeom>
              <a:avLst/>
              <a:gdLst/>
              <a:ahLst/>
              <a:cxnLst/>
              <a:rect r="r" b="b" t="t" l="l"/>
              <a:pathLst>
                <a:path h="468877" w="728352">
                  <a:moveTo>
                    <a:pt x="0" y="0"/>
                  </a:moveTo>
                  <a:lnTo>
                    <a:pt x="728352" y="0"/>
                  </a:lnTo>
                  <a:lnTo>
                    <a:pt x="728352" y="468877"/>
                  </a:lnTo>
                  <a:lnTo>
                    <a:pt x="0" y="468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64641" y="-66675"/>
              <a:ext cx="3722757" cy="586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Devel</a:t>
              </a: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oper Tools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33752" y="6117442"/>
            <a:ext cx="4307196" cy="491704"/>
            <a:chOff x="0" y="0"/>
            <a:chExt cx="5742927" cy="6556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0874" cy="655605"/>
            </a:xfrm>
            <a:custGeom>
              <a:avLst/>
              <a:gdLst/>
              <a:ahLst/>
              <a:cxnLst/>
              <a:rect r="r" b="b" t="t" l="l"/>
              <a:pathLst>
                <a:path h="655605" w="540874">
                  <a:moveTo>
                    <a:pt x="0" y="0"/>
                  </a:moveTo>
                  <a:lnTo>
                    <a:pt x="540874" y="0"/>
                  </a:lnTo>
                  <a:lnTo>
                    <a:pt x="540874" y="655605"/>
                  </a:lnTo>
                  <a:lnTo>
                    <a:pt x="0" y="655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760331" y="11504"/>
              <a:ext cx="4982597" cy="586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Personal P</a:t>
              </a: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roductivity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90147" y="7868727"/>
            <a:ext cx="4385665" cy="470009"/>
            <a:chOff x="0" y="0"/>
            <a:chExt cx="5847553" cy="6266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6678" cy="626678"/>
            </a:xfrm>
            <a:custGeom>
              <a:avLst/>
              <a:gdLst/>
              <a:ahLst/>
              <a:cxnLst/>
              <a:rect r="r" b="b" t="t" l="l"/>
              <a:pathLst>
                <a:path h="626678" w="626678">
                  <a:moveTo>
                    <a:pt x="0" y="0"/>
                  </a:moveTo>
                  <a:lnTo>
                    <a:pt x="626678" y="0"/>
                  </a:lnTo>
                  <a:lnTo>
                    <a:pt x="626678" y="626678"/>
                  </a:lnTo>
                  <a:lnTo>
                    <a:pt x="0" y="626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864956" y="40085"/>
              <a:ext cx="4982597" cy="586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Information &amp; Web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783872" y="8296225"/>
            <a:ext cx="4299762" cy="423677"/>
            <a:chOff x="0" y="0"/>
            <a:chExt cx="5733016" cy="5649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09119" cy="564903"/>
            </a:xfrm>
            <a:custGeom>
              <a:avLst/>
              <a:gdLst/>
              <a:ahLst/>
              <a:cxnLst/>
              <a:rect r="r" b="b" t="t" l="l"/>
              <a:pathLst>
                <a:path h="564903" w="509119">
                  <a:moveTo>
                    <a:pt x="0" y="0"/>
                  </a:moveTo>
                  <a:lnTo>
                    <a:pt x="509119" y="0"/>
                  </a:lnTo>
                  <a:lnTo>
                    <a:pt x="509119" y="564903"/>
                  </a:lnTo>
                  <a:lnTo>
                    <a:pt x="0" y="56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750419" y="-21690"/>
              <a:ext cx="4982597" cy="586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</a:t>
              </a: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ocial/Media Tools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83633" y="7053243"/>
            <a:ext cx="4611082" cy="669529"/>
            <a:chOff x="0" y="0"/>
            <a:chExt cx="6148109" cy="89270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24213" cy="892706"/>
            </a:xfrm>
            <a:custGeom>
              <a:avLst/>
              <a:gdLst/>
              <a:ahLst/>
              <a:cxnLst/>
              <a:rect r="r" b="b" t="t" l="l"/>
              <a:pathLst>
                <a:path h="892706" w="924213">
                  <a:moveTo>
                    <a:pt x="0" y="0"/>
                  </a:moveTo>
                  <a:lnTo>
                    <a:pt x="924213" y="0"/>
                  </a:lnTo>
                  <a:lnTo>
                    <a:pt x="924213" y="892706"/>
                  </a:lnTo>
                  <a:lnTo>
                    <a:pt x="0" y="892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165513" y="142211"/>
              <a:ext cx="4982597" cy="586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System Automa</a:t>
              </a:r>
              <a:r>
                <a:rPr lang="en-US" b="true" sz="25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tion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3882980" y="6706122"/>
            <a:ext cx="837539" cy="119169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5629588" y="6722287"/>
            <a:ext cx="2154284" cy="5933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8825523" y="6456745"/>
            <a:ext cx="2522738" cy="8588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10308730" y="7722772"/>
            <a:ext cx="2284833" cy="78529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3447785" y="6256877"/>
            <a:ext cx="2893193" cy="11501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388" y="824833"/>
            <a:ext cx="17401224" cy="8637335"/>
          </a:xfrm>
          <a:custGeom>
            <a:avLst/>
            <a:gdLst/>
            <a:ahLst/>
            <a:cxnLst/>
            <a:rect r="r" b="b" t="t" l="l"/>
            <a:pathLst>
              <a:path h="8637335" w="17401224">
                <a:moveTo>
                  <a:pt x="0" y="0"/>
                </a:moveTo>
                <a:lnTo>
                  <a:pt x="17401224" y="0"/>
                </a:lnTo>
                <a:lnTo>
                  <a:pt x="17401224" y="8637334"/>
                </a:lnTo>
                <a:lnTo>
                  <a:pt x="0" y="86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97206" y="8373502"/>
            <a:ext cx="2093635" cy="346401"/>
          </a:xfrm>
          <a:custGeom>
            <a:avLst/>
            <a:gdLst/>
            <a:ahLst/>
            <a:cxnLst/>
            <a:rect r="r" b="b" t="t" l="l"/>
            <a:pathLst>
              <a:path h="346401" w="2093635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70146" y="6000854"/>
            <a:ext cx="1111044" cy="1111044"/>
          </a:xfrm>
          <a:custGeom>
            <a:avLst/>
            <a:gdLst/>
            <a:ahLst/>
            <a:cxnLst/>
            <a:rect r="r" b="b" t="t" l="l"/>
            <a:pathLst>
              <a:path h="1111044" w="1111044">
                <a:moveTo>
                  <a:pt x="0" y="0"/>
                </a:moveTo>
                <a:lnTo>
                  <a:pt x="1111044" y="0"/>
                </a:lnTo>
                <a:lnTo>
                  <a:pt x="1111044" y="1111044"/>
                </a:lnTo>
                <a:lnTo>
                  <a:pt x="0" y="11110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92991" y="4641164"/>
            <a:ext cx="1756781" cy="1756781"/>
          </a:xfrm>
          <a:custGeom>
            <a:avLst/>
            <a:gdLst/>
            <a:ahLst/>
            <a:cxnLst/>
            <a:rect r="r" b="b" t="t" l="l"/>
            <a:pathLst>
              <a:path h="1756781" w="1756781">
                <a:moveTo>
                  <a:pt x="0" y="0"/>
                </a:moveTo>
                <a:lnTo>
                  <a:pt x="1756781" y="0"/>
                </a:lnTo>
                <a:lnTo>
                  <a:pt x="1756781" y="1756781"/>
                </a:lnTo>
                <a:lnTo>
                  <a:pt x="0" y="17567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76822" y="5519555"/>
            <a:ext cx="1513290" cy="1513290"/>
          </a:xfrm>
          <a:custGeom>
            <a:avLst/>
            <a:gdLst/>
            <a:ahLst/>
            <a:cxnLst/>
            <a:rect r="r" b="b" t="t" l="l"/>
            <a:pathLst>
              <a:path h="1513290" w="1513290">
                <a:moveTo>
                  <a:pt x="0" y="0"/>
                </a:moveTo>
                <a:lnTo>
                  <a:pt x="1513290" y="0"/>
                </a:lnTo>
                <a:lnTo>
                  <a:pt x="1513290" y="1513289"/>
                </a:lnTo>
                <a:lnTo>
                  <a:pt x="0" y="15132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09482" y="5519555"/>
            <a:ext cx="2751444" cy="1141849"/>
          </a:xfrm>
          <a:custGeom>
            <a:avLst/>
            <a:gdLst/>
            <a:ahLst/>
            <a:cxnLst/>
            <a:rect r="r" b="b" t="t" l="l"/>
            <a:pathLst>
              <a:path h="1141849" w="2751444">
                <a:moveTo>
                  <a:pt x="0" y="0"/>
                </a:moveTo>
                <a:lnTo>
                  <a:pt x="2751444" y="0"/>
                </a:lnTo>
                <a:lnTo>
                  <a:pt x="2751444" y="1141849"/>
                </a:lnTo>
                <a:lnTo>
                  <a:pt x="0" y="11418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6979" y="1943990"/>
            <a:ext cx="11405858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PROPOSED METHODOLOGY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091" y="7215083"/>
            <a:ext cx="312876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</a:t>
            </a: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oice Input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46154" y="3669813"/>
            <a:ext cx="402248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NLP</a:t>
            </a: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42968" y="7215083"/>
            <a:ext cx="429482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gent Selection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37792" y="3923614"/>
            <a:ext cx="429482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Task</a:t>
            </a: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Execution</a:t>
            </a:r>
          </a:p>
        </p:txBody>
      </p:sp>
      <p:sp>
        <p:nvSpPr>
          <p:cNvPr name="AutoShape 16" id="16"/>
          <p:cNvSpPr/>
          <p:nvPr/>
        </p:nvSpPr>
        <p:spPr>
          <a:xfrm>
            <a:off x="9537432" y="5382634"/>
            <a:ext cx="4554562" cy="2683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6143911" y="6397945"/>
            <a:ext cx="3669781" cy="4828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2774026" y="4708927"/>
            <a:ext cx="3334501" cy="13459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388" y="824833"/>
            <a:ext cx="17401224" cy="8637335"/>
          </a:xfrm>
          <a:custGeom>
            <a:avLst/>
            <a:gdLst/>
            <a:ahLst/>
            <a:cxnLst/>
            <a:rect r="r" b="b" t="t" l="l"/>
            <a:pathLst>
              <a:path h="8637335" w="17401224">
                <a:moveTo>
                  <a:pt x="0" y="0"/>
                </a:moveTo>
                <a:lnTo>
                  <a:pt x="17401224" y="0"/>
                </a:lnTo>
                <a:lnTo>
                  <a:pt x="17401224" y="8637334"/>
                </a:lnTo>
                <a:lnTo>
                  <a:pt x="0" y="86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4808" y="1397504"/>
            <a:ext cx="1574492" cy="1574492"/>
          </a:xfrm>
          <a:custGeom>
            <a:avLst/>
            <a:gdLst/>
            <a:ahLst/>
            <a:cxnLst/>
            <a:rect r="r" b="b" t="t" l="l"/>
            <a:pathLst>
              <a:path h="1574492" w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172622"/>
            <a:ext cx="1891518" cy="2980903"/>
          </a:xfrm>
          <a:custGeom>
            <a:avLst/>
            <a:gdLst/>
            <a:ahLst/>
            <a:cxnLst/>
            <a:rect r="r" b="b" t="t" l="l"/>
            <a:pathLst>
              <a:path h="2980903" w="1891518">
                <a:moveTo>
                  <a:pt x="0" y="0"/>
                </a:moveTo>
                <a:lnTo>
                  <a:pt x="1891518" y="0"/>
                </a:lnTo>
                <a:lnTo>
                  <a:pt x="1891518" y="2980903"/>
                </a:lnTo>
                <a:lnTo>
                  <a:pt x="0" y="2980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81856" y="1978280"/>
            <a:ext cx="5394364" cy="128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31"/>
              </a:lnSpc>
            </a:pPr>
            <a:r>
              <a:rPr lang="en-US" sz="8588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04626" y="4154699"/>
            <a:ext cx="5778878" cy="175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alik"/>
                <a:ea typeface="Malik"/>
                <a:cs typeface="Malik"/>
                <a:sym typeface="Malik"/>
              </a:rPr>
              <a:t>V</a:t>
            </a:r>
            <a:r>
              <a:rPr lang="en-US" sz="2500">
                <a:solidFill>
                  <a:srgbClr val="000000"/>
                </a:solidFill>
                <a:latin typeface="Malik"/>
                <a:ea typeface="Malik"/>
                <a:cs typeface="Malik"/>
                <a:sym typeface="Malik"/>
              </a:rPr>
              <a:t>oxCMD successfully demonstrates a reliable offline AI voice command system suitable for automation, privacy-focused applications, and local system control.”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63089" y="1480628"/>
            <a:ext cx="8130640" cy="7352931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388" y="824833"/>
            <a:ext cx="17401224" cy="8637335"/>
          </a:xfrm>
          <a:custGeom>
            <a:avLst/>
            <a:gdLst/>
            <a:ahLst/>
            <a:cxnLst/>
            <a:rect r="r" b="b" t="t" l="l"/>
            <a:pathLst>
              <a:path h="8637335" w="17401224">
                <a:moveTo>
                  <a:pt x="0" y="0"/>
                </a:moveTo>
                <a:lnTo>
                  <a:pt x="17401224" y="0"/>
                </a:lnTo>
                <a:lnTo>
                  <a:pt x="17401224" y="8637334"/>
                </a:lnTo>
                <a:lnTo>
                  <a:pt x="0" y="86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97206" y="8373502"/>
            <a:ext cx="2093635" cy="346401"/>
          </a:xfrm>
          <a:custGeom>
            <a:avLst/>
            <a:gdLst/>
            <a:ahLst/>
            <a:cxnLst/>
            <a:rect r="r" b="b" t="t" l="l"/>
            <a:pathLst>
              <a:path h="346401" w="2093635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71755" y="3943860"/>
            <a:ext cx="5612020" cy="1954531"/>
            <a:chOff x="0" y="0"/>
            <a:chExt cx="7482694" cy="2606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65976"/>
              <a:ext cx="1351304" cy="758419"/>
            </a:xfrm>
            <a:custGeom>
              <a:avLst/>
              <a:gdLst/>
              <a:ahLst/>
              <a:cxnLst/>
              <a:rect r="r" b="b" t="t" l="l"/>
              <a:pathLst>
                <a:path h="758419" w="1351304">
                  <a:moveTo>
                    <a:pt x="0" y="0"/>
                  </a:moveTo>
                  <a:lnTo>
                    <a:pt x="1351304" y="0"/>
                  </a:lnTo>
                  <a:lnTo>
                    <a:pt x="1351304" y="758419"/>
                  </a:lnTo>
                  <a:lnTo>
                    <a:pt x="0" y="758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476466" y="-114300"/>
              <a:ext cx="2509891" cy="938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71"/>
                </a:lnSpc>
                <a:spcBef>
                  <a:spcPct val="0"/>
                </a:spcBef>
              </a:pPr>
              <a:r>
                <a:rPr lang="en-US" b="true" sz="412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Laptop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17599" y="1617919"/>
              <a:ext cx="5665095" cy="988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8243" indent="-229122" lvl="1">
                <a:lnSpc>
                  <a:spcPts val="2971"/>
                </a:lnSpc>
                <a:buFont typeface="Arial"/>
                <a:buChar char="•"/>
              </a:pPr>
              <a:r>
                <a:rPr lang="en-US" b="true" sz="212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Minim</a:t>
              </a:r>
              <a:r>
                <a:rPr lang="en-US" b="true" sz="212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um 4GB RAM and dual-core processor.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13493" y="6766423"/>
            <a:ext cx="5470282" cy="1780280"/>
            <a:chOff x="0" y="0"/>
            <a:chExt cx="7293709" cy="23737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3335" cy="973335"/>
            </a:xfrm>
            <a:custGeom>
              <a:avLst/>
              <a:gdLst/>
              <a:ahLst/>
              <a:cxnLst/>
              <a:rect r="r" b="b" t="t" l="l"/>
              <a:pathLst>
                <a:path h="973335" w="973335">
                  <a:moveTo>
                    <a:pt x="0" y="0"/>
                  </a:moveTo>
                  <a:lnTo>
                    <a:pt x="973335" y="0"/>
                  </a:lnTo>
                  <a:lnTo>
                    <a:pt x="973335" y="973335"/>
                  </a:lnTo>
                  <a:lnTo>
                    <a:pt x="0" y="973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162319" y="34640"/>
              <a:ext cx="4712368" cy="938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71"/>
                </a:lnSpc>
                <a:spcBef>
                  <a:spcPct val="0"/>
                </a:spcBef>
              </a:pPr>
              <a:r>
                <a:rPr lang="en-US" b="true" sz="412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Microphone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628615" y="1385583"/>
              <a:ext cx="5665095" cy="988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8243" indent="-229122" lvl="1">
                <a:lnSpc>
                  <a:spcPts val="2971"/>
                </a:lnSpc>
                <a:buFont typeface="Arial"/>
                <a:buChar char="•"/>
              </a:pPr>
              <a:r>
                <a:rPr lang="en-US" b="true" sz="212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Built-in</a:t>
              </a:r>
              <a:r>
                <a:rPr lang="en-US" b="true" sz="212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or external for clear voice capture.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646832" y="5652135"/>
            <a:ext cx="1500968" cy="1760587"/>
          </a:xfrm>
          <a:custGeom>
            <a:avLst/>
            <a:gdLst/>
            <a:ahLst/>
            <a:cxnLst/>
            <a:rect r="r" b="b" t="t" l="l"/>
            <a:pathLst>
              <a:path h="1760587" w="1500968">
                <a:moveTo>
                  <a:pt x="0" y="0"/>
                </a:moveTo>
                <a:lnTo>
                  <a:pt x="1500968" y="0"/>
                </a:lnTo>
                <a:lnTo>
                  <a:pt x="1500968" y="1760587"/>
                </a:lnTo>
                <a:lnTo>
                  <a:pt x="0" y="17605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7939" t="-12834" r="-29410" b="-2131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561583" y="5652135"/>
            <a:ext cx="1760587" cy="1760587"/>
          </a:xfrm>
          <a:custGeom>
            <a:avLst/>
            <a:gdLst/>
            <a:ahLst/>
            <a:cxnLst/>
            <a:rect r="r" b="b" t="t" l="l"/>
            <a:pathLst>
              <a:path h="1760587" w="1760587">
                <a:moveTo>
                  <a:pt x="0" y="0"/>
                </a:moveTo>
                <a:lnTo>
                  <a:pt x="1760588" y="0"/>
                </a:lnTo>
                <a:lnTo>
                  <a:pt x="1760588" y="1760587"/>
                </a:lnTo>
                <a:lnTo>
                  <a:pt x="0" y="17605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472181" y="6090710"/>
            <a:ext cx="1956283" cy="1095519"/>
          </a:xfrm>
          <a:custGeom>
            <a:avLst/>
            <a:gdLst/>
            <a:ahLst/>
            <a:cxnLst/>
            <a:rect r="r" b="b" t="t" l="l"/>
            <a:pathLst>
              <a:path h="1095519" w="1956283">
                <a:moveTo>
                  <a:pt x="0" y="0"/>
                </a:moveTo>
                <a:lnTo>
                  <a:pt x="1956283" y="0"/>
                </a:lnTo>
                <a:lnTo>
                  <a:pt x="1956283" y="1095519"/>
                </a:lnTo>
                <a:lnTo>
                  <a:pt x="0" y="10955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46116" y="1742755"/>
            <a:ext cx="12395768" cy="169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9"/>
              </a:lnSpc>
            </a:pPr>
            <a:r>
              <a:rPr lang="en-US" sz="6267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HARDWARE &amp; SOFTWARE REQUIREMENTS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46862" y="4637687"/>
            <a:ext cx="4303461" cy="86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2"/>
              </a:lnSpc>
              <a:spcBef>
                <a:spcPct val="0"/>
              </a:spcBef>
            </a:pPr>
            <a:r>
              <a:rPr lang="en-US" b="true" sz="48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48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upported 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56226" y="7223105"/>
            <a:ext cx="18821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Windows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06703" y="7223105"/>
            <a:ext cx="8703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96285" y="7223105"/>
            <a:ext cx="11080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Linux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388" y="824833"/>
            <a:ext cx="17401224" cy="8637335"/>
          </a:xfrm>
          <a:custGeom>
            <a:avLst/>
            <a:gdLst/>
            <a:ahLst/>
            <a:cxnLst/>
            <a:rect r="r" b="b" t="t" l="l"/>
            <a:pathLst>
              <a:path h="8637335" w="17401224">
                <a:moveTo>
                  <a:pt x="0" y="0"/>
                </a:moveTo>
                <a:lnTo>
                  <a:pt x="17401224" y="0"/>
                </a:lnTo>
                <a:lnTo>
                  <a:pt x="17401224" y="8637334"/>
                </a:lnTo>
                <a:lnTo>
                  <a:pt x="0" y="86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4808" y="1397504"/>
            <a:ext cx="1574492" cy="1574492"/>
          </a:xfrm>
          <a:custGeom>
            <a:avLst/>
            <a:gdLst/>
            <a:ahLst/>
            <a:cxnLst/>
            <a:rect r="r" b="b" t="t" l="l"/>
            <a:pathLst>
              <a:path h="1574492" w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91722" y="2063311"/>
            <a:ext cx="5689004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4459" y="3336838"/>
            <a:ext cx="10212533" cy="63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9"/>
              </a:lnSpc>
              <a:spcBef>
                <a:spcPct val="0"/>
              </a:spcBef>
            </a:pPr>
            <a:r>
              <a:rPr lang="en-US" b="true" sz="356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Rev</a:t>
            </a:r>
            <a:r>
              <a:rPr lang="en-US" b="true" sz="356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olutionary Offline AI Voice Automation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4425" y="4349386"/>
            <a:ext cx="13029960" cy="15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806" indent="-309403" lvl="1">
              <a:lnSpc>
                <a:spcPts val="4012"/>
              </a:lnSpc>
              <a:buFont typeface="Arial"/>
              <a:buChar char="•"/>
            </a:pPr>
            <a:r>
              <a:rPr lang="en-US" b="true" sz="28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Privacy-First: VoxCMD eliminates cl</a:t>
            </a:r>
            <a:r>
              <a:rPr lang="en-US" b="true" sz="28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oud dependency, delivering a fully local and private voice command experience.</a:t>
            </a:r>
          </a:p>
          <a:p>
            <a:pPr algn="l">
              <a:lnSpc>
                <a:spcPts val="401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14425" y="5791753"/>
            <a:ext cx="13029960" cy="101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806" indent="-309403" lvl="1">
              <a:lnSpc>
                <a:spcPts val="4012"/>
              </a:lnSpc>
              <a:buFont typeface="Arial"/>
              <a:buChar char="•"/>
            </a:pPr>
            <a:r>
              <a:rPr lang="en-US" b="true" sz="28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Secure &amp; Customizable: M</a:t>
            </a:r>
            <a:r>
              <a:rPr lang="en-US" b="true" sz="28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ulti-agent system ensures user control and open-source transparency.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14425" y="7185802"/>
            <a:ext cx="13029960" cy="101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806" indent="-309403" lvl="1">
              <a:lnSpc>
                <a:spcPts val="4012"/>
              </a:lnSpc>
              <a:buFont typeface="Arial"/>
              <a:buChar char="•"/>
            </a:pPr>
            <a:r>
              <a:rPr lang="en-US" b="true" sz="28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Productivi</a:t>
            </a:r>
            <a:r>
              <a:rPr lang="en-US" b="true" sz="28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ty Bridge: Seamlessly connects development, automation, and daily workflows on one platform.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88556" y="8373848"/>
            <a:ext cx="10910888" cy="45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Zero data collecti</a:t>
            </a:r>
            <a:r>
              <a:rPr lang="en-US" b="true" sz="2599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on while maintaining advanced AI capabilities.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657"/>
            <a:ext cx="18288000" cy="10283687"/>
          </a:xfrm>
          <a:custGeom>
            <a:avLst/>
            <a:gdLst/>
            <a:ahLst/>
            <a:cxnLst/>
            <a:rect r="r" b="b" t="t" l="l"/>
            <a:pathLst>
              <a:path h="10283687" w="18288000">
                <a:moveTo>
                  <a:pt x="0" y="0"/>
                </a:moveTo>
                <a:lnTo>
                  <a:pt x="18288000" y="0"/>
                </a:lnTo>
                <a:lnTo>
                  <a:pt x="18288000" y="10283686"/>
                </a:lnTo>
                <a:lnTo>
                  <a:pt x="0" y="10283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83115" y="696939"/>
            <a:ext cx="16976185" cy="8426361"/>
          </a:xfrm>
          <a:custGeom>
            <a:avLst/>
            <a:gdLst/>
            <a:ahLst/>
            <a:cxnLst/>
            <a:rect r="r" b="b" t="t" l="l"/>
            <a:pathLst>
              <a:path h="8426361" w="16976185">
                <a:moveTo>
                  <a:pt x="0" y="0"/>
                </a:moveTo>
                <a:lnTo>
                  <a:pt x="16976185" y="0"/>
                </a:lnTo>
                <a:lnTo>
                  <a:pt x="16976185" y="8426361"/>
                </a:lnTo>
                <a:lnTo>
                  <a:pt x="0" y="8426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6570" y="4489846"/>
            <a:ext cx="15684230" cy="275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68"/>
              </a:lnSpc>
            </a:pPr>
            <a:r>
              <a:rPr lang="en-US" sz="18524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NEXT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84808" y="1397504"/>
            <a:ext cx="1574492" cy="1574492"/>
          </a:xfrm>
          <a:custGeom>
            <a:avLst/>
            <a:gdLst/>
            <a:ahLst/>
            <a:cxnLst/>
            <a:rect r="r" b="b" t="t" l="l"/>
            <a:pathLst>
              <a:path h="1574492" w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6342" y="1613902"/>
            <a:ext cx="2093635" cy="346401"/>
          </a:xfrm>
          <a:custGeom>
            <a:avLst/>
            <a:gdLst/>
            <a:ahLst/>
            <a:cxnLst/>
            <a:rect r="r" b="b" t="t" l="l"/>
            <a:pathLst>
              <a:path h="346401" w="2093635">
                <a:moveTo>
                  <a:pt x="0" y="0"/>
                </a:moveTo>
                <a:lnTo>
                  <a:pt x="2093634" y="0"/>
                </a:lnTo>
                <a:lnTo>
                  <a:pt x="2093634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025000" y="2007928"/>
            <a:ext cx="13790658" cy="242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99"/>
              </a:lnSpc>
            </a:pPr>
            <a:r>
              <a:rPr lang="en-US" sz="16287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WHAT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10072" y="-61916"/>
            <a:ext cx="18398072" cy="10348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5907" y="930320"/>
            <a:ext cx="16976185" cy="8426361"/>
          </a:xfrm>
          <a:custGeom>
            <a:avLst/>
            <a:gdLst/>
            <a:ahLst/>
            <a:cxnLst/>
            <a:rect r="r" b="b" t="t" l="l"/>
            <a:pathLst>
              <a:path h="8426361" w="16976185">
                <a:moveTo>
                  <a:pt x="0" y="0"/>
                </a:moveTo>
                <a:lnTo>
                  <a:pt x="16976186" y="0"/>
                </a:lnTo>
                <a:lnTo>
                  <a:pt x="16976186" y="8426360"/>
                </a:lnTo>
                <a:lnTo>
                  <a:pt x="0" y="8426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4808" y="1397504"/>
            <a:ext cx="1574492" cy="1574492"/>
          </a:xfrm>
          <a:custGeom>
            <a:avLst/>
            <a:gdLst/>
            <a:ahLst/>
            <a:cxnLst/>
            <a:rect r="r" b="b" t="t" l="l"/>
            <a:pathLst>
              <a:path h="1574492" w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6342" y="5267481"/>
            <a:ext cx="2409058" cy="3796509"/>
          </a:xfrm>
          <a:custGeom>
            <a:avLst/>
            <a:gdLst/>
            <a:ahLst/>
            <a:cxnLst/>
            <a:rect r="r" b="b" t="t" l="l"/>
            <a:pathLst>
              <a:path h="3796509" w="2409058">
                <a:moveTo>
                  <a:pt x="0" y="0"/>
                </a:moveTo>
                <a:lnTo>
                  <a:pt x="2409057" y="0"/>
                </a:lnTo>
                <a:lnTo>
                  <a:pt x="2409057" y="3796509"/>
                </a:lnTo>
                <a:lnTo>
                  <a:pt x="0" y="3796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97206" y="8373502"/>
            <a:ext cx="2093635" cy="346401"/>
          </a:xfrm>
          <a:custGeom>
            <a:avLst/>
            <a:gdLst/>
            <a:ahLst/>
            <a:cxnLst/>
            <a:rect r="r" b="b" t="t" l="l"/>
            <a:pathLst>
              <a:path h="346401" w="2093635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6342" y="1613902"/>
            <a:ext cx="2093635" cy="346401"/>
          </a:xfrm>
          <a:custGeom>
            <a:avLst/>
            <a:gdLst/>
            <a:ahLst/>
            <a:cxnLst/>
            <a:rect r="r" b="b" t="t" l="l"/>
            <a:pathLst>
              <a:path h="346401" w="2093635">
                <a:moveTo>
                  <a:pt x="0" y="0"/>
                </a:moveTo>
                <a:lnTo>
                  <a:pt x="2093634" y="0"/>
                </a:lnTo>
                <a:lnTo>
                  <a:pt x="2093634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54739" y="3914175"/>
            <a:ext cx="10578522" cy="250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91"/>
              </a:lnSpc>
            </a:pPr>
            <a:r>
              <a:rPr lang="en-US" sz="16794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VOXCMD</a:t>
            </a:r>
          </a:p>
        </p:txBody>
      </p: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55907" y="930320"/>
            <a:ext cx="16976185" cy="8426361"/>
          </a:xfrm>
          <a:custGeom>
            <a:avLst/>
            <a:gdLst/>
            <a:ahLst/>
            <a:cxnLst/>
            <a:rect r="r" b="b" t="t" l="l"/>
            <a:pathLst>
              <a:path h="8426361" w="16976185">
                <a:moveTo>
                  <a:pt x="0" y="0"/>
                </a:moveTo>
                <a:lnTo>
                  <a:pt x="16976186" y="0"/>
                </a:lnTo>
                <a:lnTo>
                  <a:pt x="16976186" y="8426360"/>
                </a:lnTo>
                <a:lnTo>
                  <a:pt x="0" y="8426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4808" y="1397504"/>
            <a:ext cx="1574492" cy="1574492"/>
          </a:xfrm>
          <a:custGeom>
            <a:avLst/>
            <a:gdLst/>
            <a:ahLst/>
            <a:cxnLst/>
            <a:rect r="r" b="b" t="t" l="l"/>
            <a:pathLst>
              <a:path h="1574492" w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6342" y="5267481"/>
            <a:ext cx="2409058" cy="3796509"/>
          </a:xfrm>
          <a:custGeom>
            <a:avLst/>
            <a:gdLst/>
            <a:ahLst/>
            <a:cxnLst/>
            <a:rect r="r" b="b" t="t" l="l"/>
            <a:pathLst>
              <a:path h="3796509" w="2409058">
                <a:moveTo>
                  <a:pt x="0" y="0"/>
                </a:moveTo>
                <a:lnTo>
                  <a:pt x="2409057" y="0"/>
                </a:lnTo>
                <a:lnTo>
                  <a:pt x="2409057" y="3796509"/>
                </a:lnTo>
                <a:lnTo>
                  <a:pt x="0" y="3796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97206" y="8373502"/>
            <a:ext cx="2093635" cy="346401"/>
          </a:xfrm>
          <a:custGeom>
            <a:avLst/>
            <a:gdLst/>
            <a:ahLst/>
            <a:cxnLst/>
            <a:rect r="r" b="b" t="t" l="l"/>
            <a:pathLst>
              <a:path h="346401" w="2093635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6342" y="1613902"/>
            <a:ext cx="2093635" cy="346401"/>
          </a:xfrm>
          <a:custGeom>
            <a:avLst/>
            <a:gdLst/>
            <a:ahLst/>
            <a:cxnLst/>
            <a:rect r="r" b="b" t="t" l="l"/>
            <a:pathLst>
              <a:path h="346401" w="2093635">
                <a:moveTo>
                  <a:pt x="0" y="0"/>
                </a:moveTo>
                <a:lnTo>
                  <a:pt x="2093634" y="0"/>
                </a:lnTo>
                <a:lnTo>
                  <a:pt x="2093634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54739" y="3914175"/>
            <a:ext cx="10578522" cy="250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91"/>
              </a:lnSpc>
            </a:pPr>
            <a:r>
              <a:rPr lang="en-US" sz="16794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VOXCMD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683388" y="-370742"/>
            <a:ext cx="19159937" cy="10891292"/>
            <a:chOff x="0" y="0"/>
            <a:chExt cx="5046239" cy="28684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46238" cy="2868488"/>
            </a:xfrm>
            <a:custGeom>
              <a:avLst/>
              <a:gdLst/>
              <a:ahLst/>
              <a:cxnLst/>
              <a:rect r="r" b="b" t="t" l="l"/>
              <a:pathLst>
                <a:path h="2868488" w="5046238">
                  <a:moveTo>
                    <a:pt x="20607" y="0"/>
                  </a:moveTo>
                  <a:lnTo>
                    <a:pt x="5025631" y="0"/>
                  </a:lnTo>
                  <a:cubicBezTo>
                    <a:pt x="5037012" y="0"/>
                    <a:pt x="5046238" y="9226"/>
                    <a:pt x="5046238" y="20607"/>
                  </a:cubicBezTo>
                  <a:lnTo>
                    <a:pt x="5046238" y="2847881"/>
                  </a:lnTo>
                  <a:cubicBezTo>
                    <a:pt x="5046238" y="2853346"/>
                    <a:pt x="5044067" y="2858588"/>
                    <a:pt x="5040203" y="2862453"/>
                  </a:cubicBezTo>
                  <a:cubicBezTo>
                    <a:pt x="5036338" y="2866317"/>
                    <a:pt x="5031096" y="2868488"/>
                    <a:pt x="5025631" y="2868488"/>
                  </a:cubicBezTo>
                  <a:lnTo>
                    <a:pt x="20607" y="2868488"/>
                  </a:lnTo>
                  <a:cubicBezTo>
                    <a:pt x="9226" y="2868488"/>
                    <a:pt x="0" y="2859262"/>
                    <a:pt x="0" y="2847881"/>
                  </a:cubicBezTo>
                  <a:lnTo>
                    <a:pt x="0" y="20607"/>
                  </a:lnTo>
                  <a:cubicBezTo>
                    <a:pt x="0" y="9226"/>
                    <a:pt x="9226" y="0"/>
                    <a:pt x="206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73000"/>
                  </a:srgbClr>
                </a:gs>
                <a:gs pos="100000">
                  <a:srgbClr val="FFFFFF">
                    <a:alpha val="73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046239" cy="2935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48855" y="210085"/>
            <a:ext cx="15790291" cy="9729638"/>
          </a:xfrm>
          <a:custGeom>
            <a:avLst/>
            <a:gdLst/>
            <a:ahLst/>
            <a:cxnLst/>
            <a:rect r="r" b="b" t="t" l="l"/>
            <a:pathLst>
              <a:path h="9729638" w="15790291">
                <a:moveTo>
                  <a:pt x="0" y="0"/>
                </a:moveTo>
                <a:lnTo>
                  <a:pt x="15790290" y="0"/>
                </a:lnTo>
                <a:lnTo>
                  <a:pt x="15790290" y="9729638"/>
                </a:lnTo>
                <a:lnTo>
                  <a:pt x="0" y="97296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4814" r="0" b="-14814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388" y="824833"/>
            <a:ext cx="17401224" cy="8637335"/>
          </a:xfrm>
          <a:custGeom>
            <a:avLst/>
            <a:gdLst/>
            <a:ahLst/>
            <a:cxnLst/>
            <a:rect r="r" b="b" t="t" l="l"/>
            <a:pathLst>
              <a:path h="8637335" w="17401224">
                <a:moveTo>
                  <a:pt x="0" y="0"/>
                </a:moveTo>
                <a:lnTo>
                  <a:pt x="17401224" y="0"/>
                </a:lnTo>
                <a:lnTo>
                  <a:pt x="17401224" y="8637334"/>
                </a:lnTo>
                <a:lnTo>
                  <a:pt x="0" y="86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64573" y="3777252"/>
            <a:ext cx="11398862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alik"/>
                <a:ea typeface="Malik"/>
                <a:cs typeface="Malik"/>
                <a:sym typeface="Malik"/>
              </a:rPr>
              <a:t>V</a:t>
            </a:r>
            <a:r>
              <a:rPr lang="en-US" sz="2500">
                <a:solidFill>
                  <a:srgbClr val="000000"/>
                </a:solidFill>
                <a:latin typeface="Malik"/>
                <a:ea typeface="Malik"/>
                <a:cs typeface="Malik"/>
                <a:sym typeface="Malik"/>
              </a:rPr>
              <a:t>oxCMD operates completely offline, ensuring data privacy and security without compromising functionality.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4573" y="5663141"/>
            <a:ext cx="11398862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alik"/>
                <a:ea typeface="Malik"/>
                <a:cs typeface="Malik"/>
                <a:sym typeface="Malik"/>
              </a:rPr>
              <a:t>P</a:t>
            </a:r>
            <a:r>
              <a:rPr lang="en-US" sz="2500">
                <a:solidFill>
                  <a:srgbClr val="000000"/>
                </a:solidFill>
                <a:latin typeface="Malik"/>
                <a:ea typeface="Malik"/>
                <a:cs typeface="Malik"/>
                <a:sym typeface="Malik"/>
              </a:rPr>
              <a:t>rovides specialized agents for productivity, coding, and system control to streamline workflows.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4573" y="7559586"/>
            <a:ext cx="11398862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alik"/>
                <a:ea typeface="Malik"/>
                <a:cs typeface="Malik"/>
                <a:sym typeface="Malik"/>
              </a:rPr>
              <a:t>G</a:t>
            </a:r>
            <a:r>
              <a:rPr lang="en-US" sz="2500">
                <a:solidFill>
                  <a:srgbClr val="000000"/>
                </a:solidFill>
                <a:latin typeface="Malik"/>
                <a:ea typeface="Malik"/>
                <a:cs typeface="Malik"/>
                <a:sym typeface="Malik"/>
              </a:rPr>
              <a:t>uarantees zero cloud dependency, complete user privacy, and transparent open-source architecture.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097206" y="8373502"/>
            <a:ext cx="2093635" cy="346401"/>
          </a:xfrm>
          <a:custGeom>
            <a:avLst/>
            <a:gdLst/>
            <a:ahLst/>
            <a:cxnLst/>
            <a:rect r="r" b="b" t="t" l="l"/>
            <a:pathLst>
              <a:path h="346401" w="2093635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82764"/>
            <a:ext cx="4292768" cy="9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5999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ABSTACT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7863" y="3119999"/>
            <a:ext cx="3137117" cy="46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SECURE OFFLINE AI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7863" y="4823752"/>
            <a:ext cx="4438390" cy="46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M</a:t>
            </a:r>
            <a:r>
              <a:rPr lang="en-US" sz="2409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ULTI-AGENT AUTOMATION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7863" y="6640733"/>
            <a:ext cx="4054316" cy="46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PR</a:t>
            </a:r>
            <a:r>
              <a:rPr lang="en-US" sz="2409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IVACY &amp; OPEN SOURCE</a:t>
            </a:r>
          </a:p>
        </p:txBody>
      </p:sp>
    </p:spTree>
  </p:cSld>
  <p:clrMapOvr>
    <a:masterClrMapping/>
  </p:clrMapOvr>
  <p:transition spd="fast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388" y="824833"/>
            <a:ext cx="17401224" cy="8637335"/>
          </a:xfrm>
          <a:custGeom>
            <a:avLst/>
            <a:gdLst/>
            <a:ahLst/>
            <a:cxnLst/>
            <a:rect r="r" b="b" t="t" l="l"/>
            <a:pathLst>
              <a:path h="8637335" w="17401224">
                <a:moveTo>
                  <a:pt x="0" y="0"/>
                </a:moveTo>
                <a:lnTo>
                  <a:pt x="17401224" y="0"/>
                </a:lnTo>
                <a:lnTo>
                  <a:pt x="17401224" y="8637334"/>
                </a:lnTo>
                <a:lnTo>
                  <a:pt x="0" y="86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7650" y="1552639"/>
            <a:ext cx="1962443" cy="1962443"/>
          </a:xfrm>
          <a:custGeom>
            <a:avLst/>
            <a:gdLst/>
            <a:ahLst/>
            <a:cxnLst/>
            <a:rect r="r" b="b" t="t" l="l"/>
            <a:pathLst>
              <a:path h="1962443" w="1962443">
                <a:moveTo>
                  <a:pt x="0" y="0"/>
                </a:moveTo>
                <a:lnTo>
                  <a:pt x="1962443" y="0"/>
                </a:lnTo>
                <a:lnTo>
                  <a:pt x="1962443" y="1962442"/>
                </a:lnTo>
                <a:lnTo>
                  <a:pt x="0" y="1962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21365" y="2415320"/>
            <a:ext cx="13045271" cy="6558322"/>
          </a:xfrm>
          <a:custGeom>
            <a:avLst/>
            <a:gdLst/>
            <a:ahLst/>
            <a:cxnLst/>
            <a:rect r="r" b="b" t="t" l="l"/>
            <a:pathLst>
              <a:path h="6558322" w="13045271">
                <a:moveTo>
                  <a:pt x="0" y="0"/>
                </a:moveTo>
                <a:lnTo>
                  <a:pt x="13045270" y="0"/>
                </a:lnTo>
                <a:lnTo>
                  <a:pt x="13045270" y="6558321"/>
                </a:lnTo>
                <a:lnTo>
                  <a:pt x="0" y="6558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0192" r="0" b="-5871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07629"/>
            <a:ext cx="11706004" cy="9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5999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INTRODUCTION TO VOXCMD</a:t>
            </a:r>
          </a:p>
        </p:txBody>
      </p: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388" y="824833"/>
            <a:ext cx="17401224" cy="8637335"/>
          </a:xfrm>
          <a:custGeom>
            <a:avLst/>
            <a:gdLst/>
            <a:ahLst/>
            <a:cxnLst/>
            <a:rect r="r" b="b" t="t" l="l"/>
            <a:pathLst>
              <a:path h="8637335" w="17401224">
                <a:moveTo>
                  <a:pt x="0" y="0"/>
                </a:moveTo>
                <a:lnTo>
                  <a:pt x="17401224" y="0"/>
                </a:lnTo>
                <a:lnTo>
                  <a:pt x="17401224" y="8637334"/>
                </a:lnTo>
                <a:lnTo>
                  <a:pt x="0" y="86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7650" y="1552639"/>
            <a:ext cx="1962443" cy="1962443"/>
          </a:xfrm>
          <a:custGeom>
            <a:avLst/>
            <a:gdLst/>
            <a:ahLst/>
            <a:cxnLst/>
            <a:rect r="r" b="b" t="t" l="l"/>
            <a:pathLst>
              <a:path h="1962443" w="1962443">
                <a:moveTo>
                  <a:pt x="0" y="0"/>
                </a:moveTo>
                <a:lnTo>
                  <a:pt x="1962443" y="0"/>
                </a:lnTo>
                <a:lnTo>
                  <a:pt x="1962443" y="1962442"/>
                </a:lnTo>
                <a:lnTo>
                  <a:pt x="0" y="1962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07629"/>
            <a:ext cx="11706004" cy="90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5999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0087" y="2711072"/>
            <a:ext cx="3656060" cy="52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The Core Conflict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4840" y="3191555"/>
            <a:ext cx="14955752" cy="58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 voice systems force users to sacrifice privacy for functionality.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0087" y="3939057"/>
            <a:ext cx="10772140" cy="52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Core Issues with Existing Systems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0090" y="4688148"/>
            <a:ext cx="14685252" cy="2674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440" indent="-235220" lvl="1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Privacy Compromised: They are entirely cloud-dependent, meaning your voice data is constantly sent, collected, and stored by vendors, creating a massive privacy risk.</a:t>
            </a:r>
          </a:p>
          <a:p>
            <a:pPr algn="l" marL="470440" indent="-235220" lvl="1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Workflow Inefficient: Developers must switch between many separate, fragmented tools for coding, system control, and content creation ("double activity")</a:t>
            </a:r>
          </a:p>
          <a:p>
            <a:pPr algn="l" marL="470440" indent="-235220" lvl="1">
              <a:lnSpc>
                <a:spcPts val="3050"/>
              </a:lnSpc>
              <a:buFont typeface="Arial"/>
              <a:buChar char="•"/>
            </a:pPr>
            <a:r>
              <a:rPr lang="en-US" sz="2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Context: They cannot track project history or easily recall your "last project status," forcing manual catch-up.</a:t>
            </a:r>
          </a:p>
          <a:p>
            <a:pPr algn="l">
              <a:lnSpc>
                <a:spcPts val="305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30087" y="7193608"/>
            <a:ext cx="10772140" cy="52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The VOXCMD Gap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272" y="7676855"/>
            <a:ext cx="1568050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existing solution offers a unified platform that is 98% offline and provides deep, context-aware automation.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028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60307" y="0"/>
              <a:ext cx="15034831" cy="14643618"/>
            </a:xfrm>
            <a:custGeom>
              <a:avLst/>
              <a:gdLst/>
              <a:ahLst/>
              <a:cxnLst/>
              <a:rect r="r" b="b" t="t" l="l"/>
              <a:pathLst>
                <a:path h="14643618" w="15034831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388" y="824833"/>
            <a:ext cx="17401224" cy="8637335"/>
          </a:xfrm>
          <a:custGeom>
            <a:avLst/>
            <a:gdLst/>
            <a:ahLst/>
            <a:cxnLst/>
            <a:rect r="r" b="b" t="t" l="l"/>
            <a:pathLst>
              <a:path h="8637335" w="17401224">
                <a:moveTo>
                  <a:pt x="0" y="0"/>
                </a:moveTo>
                <a:lnTo>
                  <a:pt x="17401224" y="0"/>
                </a:lnTo>
                <a:lnTo>
                  <a:pt x="17401224" y="8637334"/>
                </a:lnTo>
                <a:lnTo>
                  <a:pt x="0" y="86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46331" y="1768682"/>
            <a:ext cx="2663542" cy="1995086"/>
          </a:xfrm>
          <a:custGeom>
            <a:avLst/>
            <a:gdLst/>
            <a:ahLst/>
            <a:cxnLst/>
            <a:rect r="r" b="b" t="t" l="l"/>
            <a:pathLst>
              <a:path h="1995086" w="2663542">
                <a:moveTo>
                  <a:pt x="0" y="0"/>
                </a:moveTo>
                <a:lnTo>
                  <a:pt x="2663542" y="0"/>
                </a:lnTo>
                <a:lnTo>
                  <a:pt x="2663542" y="1995086"/>
                </a:lnTo>
                <a:lnTo>
                  <a:pt x="0" y="1995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68594" y="4535048"/>
            <a:ext cx="1819016" cy="1018649"/>
          </a:xfrm>
          <a:custGeom>
            <a:avLst/>
            <a:gdLst/>
            <a:ahLst/>
            <a:cxnLst/>
            <a:rect r="r" b="b" t="t" l="l"/>
            <a:pathLst>
              <a:path h="1018649" w="1819016">
                <a:moveTo>
                  <a:pt x="0" y="0"/>
                </a:moveTo>
                <a:lnTo>
                  <a:pt x="1819016" y="0"/>
                </a:lnTo>
                <a:lnTo>
                  <a:pt x="1819016" y="1018649"/>
                </a:lnTo>
                <a:lnTo>
                  <a:pt x="0" y="1018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46331" y="7769877"/>
            <a:ext cx="2690799" cy="961144"/>
          </a:xfrm>
          <a:custGeom>
            <a:avLst/>
            <a:gdLst/>
            <a:ahLst/>
            <a:cxnLst/>
            <a:rect r="r" b="b" t="t" l="l"/>
            <a:pathLst>
              <a:path h="961144" w="2690799">
                <a:moveTo>
                  <a:pt x="0" y="0"/>
                </a:moveTo>
                <a:lnTo>
                  <a:pt x="2690799" y="0"/>
                </a:lnTo>
                <a:lnTo>
                  <a:pt x="2690799" y="961143"/>
                </a:lnTo>
                <a:lnTo>
                  <a:pt x="0" y="961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083" t="-76401" r="0" b="-544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53990" y="8739899"/>
            <a:ext cx="1432888" cy="237078"/>
          </a:xfrm>
          <a:custGeom>
            <a:avLst/>
            <a:gdLst/>
            <a:ahLst/>
            <a:cxnLst/>
            <a:rect r="r" b="b" t="t" l="l"/>
            <a:pathLst>
              <a:path h="237078" w="1432888">
                <a:moveTo>
                  <a:pt x="0" y="0"/>
                </a:moveTo>
                <a:lnTo>
                  <a:pt x="1432888" y="0"/>
                </a:lnTo>
                <a:lnTo>
                  <a:pt x="1432888" y="237078"/>
                </a:lnTo>
                <a:lnTo>
                  <a:pt x="0" y="237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69305" y="6325222"/>
            <a:ext cx="1044851" cy="1044851"/>
          </a:xfrm>
          <a:custGeom>
            <a:avLst/>
            <a:gdLst/>
            <a:ahLst/>
            <a:cxnLst/>
            <a:rect r="r" b="b" t="t" l="l"/>
            <a:pathLst>
              <a:path h="1044851" w="1044851">
                <a:moveTo>
                  <a:pt x="0" y="0"/>
                </a:moveTo>
                <a:lnTo>
                  <a:pt x="1044851" y="0"/>
                </a:lnTo>
                <a:lnTo>
                  <a:pt x="1044851" y="1044850"/>
                </a:lnTo>
                <a:lnTo>
                  <a:pt x="0" y="1044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857541"/>
            <a:ext cx="8352372" cy="90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5999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EXISTING SYSTEMS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7959" y="3396695"/>
            <a:ext cx="4512650" cy="55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  <a:spcBef>
                <a:spcPct val="0"/>
              </a:spcBef>
            </a:pPr>
            <a:r>
              <a:rPr lang="en-US" b="true" sz="31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LIMITATIONS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100268" y="5251424"/>
            <a:ext cx="11170896" cy="2183815"/>
            <a:chOff x="0" y="0"/>
            <a:chExt cx="14894529" cy="29117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55791"/>
              <a:ext cx="703240" cy="500179"/>
            </a:xfrm>
            <a:custGeom>
              <a:avLst/>
              <a:gdLst/>
              <a:ahLst/>
              <a:cxnLst/>
              <a:rect r="r" b="b" t="t" l="l"/>
              <a:pathLst>
                <a:path h="500179" w="703240">
                  <a:moveTo>
                    <a:pt x="0" y="0"/>
                  </a:moveTo>
                  <a:lnTo>
                    <a:pt x="703240" y="0"/>
                  </a:lnTo>
                  <a:lnTo>
                    <a:pt x="703240" y="500179"/>
                  </a:lnTo>
                  <a:lnTo>
                    <a:pt x="0" y="50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767898" y="-78460"/>
              <a:ext cx="5748923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Internet Dependency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252318"/>
              <a:ext cx="535414" cy="535414"/>
            </a:xfrm>
            <a:custGeom>
              <a:avLst/>
              <a:gdLst/>
              <a:ahLst/>
              <a:cxnLst/>
              <a:rect r="r" b="b" t="t" l="l"/>
              <a:pathLst>
                <a:path h="535414" w="535414">
                  <a:moveTo>
                    <a:pt x="0" y="0"/>
                  </a:moveTo>
                  <a:lnTo>
                    <a:pt x="535414" y="0"/>
                  </a:lnTo>
                  <a:lnTo>
                    <a:pt x="535414" y="535414"/>
                  </a:lnTo>
                  <a:lnTo>
                    <a:pt x="0" y="535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31087" y="2166593"/>
              <a:ext cx="5813581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Limi</a:t>
              </a:r>
              <a:r>
                <a: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ted Customization: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8012870" y="0"/>
              <a:ext cx="809002" cy="806060"/>
            </a:xfrm>
            <a:custGeom>
              <a:avLst/>
              <a:gdLst/>
              <a:ahLst/>
              <a:cxnLst/>
              <a:rect r="r" b="b" t="t" l="l"/>
              <a:pathLst>
                <a:path h="806060" w="809002">
                  <a:moveTo>
                    <a:pt x="0" y="0"/>
                  </a:moveTo>
                  <a:lnTo>
                    <a:pt x="809002" y="0"/>
                  </a:lnTo>
                  <a:lnTo>
                    <a:pt x="809002" y="806060"/>
                  </a:lnTo>
                  <a:lnTo>
                    <a:pt x="0" y="806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9026687" y="18689"/>
              <a:ext cx="298081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rivacy Risks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8012870" y="2128297"/>
              <a:ext cx="783456" cy="783456"/>
            </a:xfrm>
            <a:custGeom>
              <a:avLst/>
              <a:gdLst/>
              <a:ahLst/>
              <a:cxnLst/>
              <a:rect r="r" b="b" t="t" l="l"/>
              <a:pathLst>
                <a:path h="783456" w="783456">
                  <a:moveTo>
                    <a:pt x="0" y="0"/>
                  </a:moveTo>
                  <a:lnTo>
                    <a:pt x="783456" y="0"/>
                  </a:lnTo>
                  <a:lnTo>
                    <a:pt x="783456" y="783457"/>
                  </a:lnTo>
                  <a:lnTo>
                    <a:pt x="0" y="783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9013914" y="2166593"/>
              <a:ext cx="588061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Rest</a:t>
              </a:r>
              <a:r>
                <a: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ricted Automation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DAG07GvxfTY</dc:identifier>
  <dcterms:modified xsi:type="dcterms:W3CDTF">2011-08-01T06:04:30Z</dcterms:modified>
  <cp:revision>1</cp:revision>
  <dc:title>White Black Minimalist Geometric Pattern Presentation</dc:title>
</cp:coreProperties>
</file>